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2.xml" ContentType="application/vnd.openxmlformats-officedocument.customXml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5"/>
  </p:sldMasterIdLst>
  <p:notesMasterIdLst>
    <p:notesMasterId r:id="rId26"/>
  </p:notesMasterIdLst>
  <p:handoutMasterIdLst>
    <p:handoutMasterId r:id="rId27"/>
  </p:handoutMasterIdLst>
  <p:sldIdLst>
    <p:sldId id="256" r:id="rId6"/>
    <p:sldId id="460" r:id="rId7"/>
    <p:sldId id="472" r:id="rId8"/>
    <p:sldId id="463" r:id="rId9"/>
    <p:sldId id="473" r:id="rId10"/>
    <p:sldId id="265" r:id="rId11"/>
    <p:sldId id="464" r:id="rId12"/>
    <p:sldId id="474" r:id="rId13"/>
    <p:sldId id="465" r:id="rId14"/>
    <p:sldId id="466" r:id="rId15"/>
    <p:sldId id="467" r:id="rId16"/>
    <p:sldId id="468" r:id="rId17"/>
    <p:sldId id="469" r:id="rId18"/>
    <p:sldId id="470" r:id="rId19"/>
    <p:sldId id="475" r:id="rId20"/>
    <p:sldId id="476" r:id="rId21"/>
    <p:sldId id="477" r:id="rId22"/>
    <p:sldId id="478" r:id="rId23"/>
    <p:sldId id="479" r:id="rId24"/>
    <p:sldId id="471" r:id="rId2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C6320A-3484-C901-F3CF-870666A3907E}" name="Gardner, Brian (FHWA)" initials="G(" userId="S::brian.gardner@ad.dot.gov::4c1bf819-31ac-4a97-bc2f-48216f40650b" providerId="AD"/>
  <p188:author id="{67BB9752-6564-6466-32ED-45572A46B98C}" name="Raw, Jeremy (FHWA)" initials="R(" userId="S::jeremy.raw@ad.dot.gov::1091644c-0e45-44c3-b9f6-75bd8ab93f7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6796C7B-3FAF-496A-99DA-26D1A7EB3B98}">
  <a:tblStyle styleId="{76796C7B-3FAF-496A-99DA-26D1A7EB3B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605D532-F7CD-4ACD-B963-19F1589A85FF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5" autoAdjust="0"/>
    <p:restoredTop sz="95033" autoAdjust="0"/>
  </p:normalViewPr>
  <p:slideViewPr>
    <p:cSldViewPr snapToGrid="0">
      <p:cViewPr varScale="1">
        <p:scale>
          <a:sx n="99" d="100"/>
          <a:sy n="99" d="100"/>
        </p:scale>
        <p:origin x="922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3211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2484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customXml" Target="../customXml/item5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8/10/relationships/authors" Target="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E5E102-41CE-3913-94B3-D9463890D8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A857CB-CC2E-B020-7EC5-A54A80AABDE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02719-E590-4097-B30A-21E25BF9DF8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B125A2-090A-93A0-DD8F-577013912E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FC06E5-A8DD-4328-4139-EBF84E3ACD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63A0B-2850-4351-89D9-5AF00E700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467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1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>
          <a:extLst>
            <a:ext uri="{FF2B5EF4-FFF2-40B4-BE49-F238E27FC236}">
              <a16:creationId xmlns:a16="http://schemas.microsoft.com/office/drawing/2014/main" id="{5EFD7BEE-B513-6AEE-0164-8E6E4C90D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601d995e18_3_50:notes">
            <a:extLst>
              <a:ext uri="{FF2B5EF4-FFF2-40B4-BE49-F238E27FC236}">
                <a16:creationId xmlns:a16="http://schemas.microsoft.com/office/drawing/2014/main" id="{3585AFD8-3154-7D8D-321D-4D0F3150B0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601d995e18_3_50:notes">
            <a:extLst>
              <a:ext uri="{FF2B5EF4-FFF2-40B4-BE49-F238E27FC236}">
                <a16:creationId xmlns:a16="http://schemas.microsoft.com/office/drawing/2014/main" id="{FB1AB1BD-99B0-332A-9AD5-FEF5F52FBB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8612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Exploration is about </a:t>
            </a:r>
          </a:p>
        </p:txBody>
      </p:sp>
    </p:spTree>
    <p:extLst>
      <p:ext uri="{BB962C8B-B14F-4D97-AF65-F5344CB8AC3E}">
        <p14:creationId xmlns:p14="http://schemas.microsoft.com/office/powerpoint/2010/main" val="18009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>
          <a:extLst>
            <a:ext uri="{FF2B5EF4-FFF2-40B4-BE49-F238E27FC236}">
              <a16:creationId xmlns:a16="http://schemas.microsoft.com/office/drawing/2014/main" id="{8370D036-8739-1019-02DE-1E8FD9329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601d995e18_3_0:notes">
            <a:extLst>
              <a:ext uri="{FF2B5EF4-FFF2-40B4-BE49-F238E27FC236}">
                <a16:creationId xmlns:a16="http://schemas.microsoft.com/office/drawing/2014/main" id="{804DF6E3-4E0C-08D2-BC73-97913787C0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601d995e18_3_0:notes">
            <a:extLst>
              <a:ext uri="{FF2B5EF4-FFF2-40B4-BE49-F238E27FC236}">
                <a16:creationId xmlns:a16="http://schemas.microsoft.com/office/drawing/2014/main" id="{FE2D6422-4A2F-29AF-D2F5-E2553B4CFA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7042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0">
          <a:extLst>
            <a:ext uri="{FF2B5EF4-FFF2-40B4-BE49-F238E27FC236}">
              <a16:creationId xmlns:a16="http://schemas.microsoft.com/office/drawing/2014/main" id="{8861CF4B-90A8-247D-9DEE-37437D017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637bb93d48_0_23:notes">
            <a:extLst>
              <a:ext uri="{FF2B5EF4-FFF2-40B4-BE49-F238E27FC236}">
                <a16:creationId xmlns:a16="http://schemas.microsoft.com/office/drawing/2014/main" id="{116BF3D7-03E1-ABAA-0A8E-4EA55AFF19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2" name="Google Shape;602;g637bb93d48_0_23:notes">
            <a:extLst>
              <a:ext uri="{FF2B5EF4-FFF2-40B4-BE49-F238E27FC236}">
                <a16:creationId xmlns:a16="http://schemas.microsoft.com/office/drawing/2014/main" id="{53BD5A45-452D-BA7C-7142-64B54E897D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14999"/>
              </a:lnSpc>
              <a:spcBef>
                <a:spcPts val="0"/>
              </a:spcBef>
              <a:buSzTx/>
              <a:buNone/>
              <a:defRPr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52043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>
          <a:extLst>
            <a:ext uri="{FF2B5EF4-FFF2-40B4-BE49-F238E27FC236}">
              <a16:creationId xmlns:a16="http://schemas.microsoft.com/office/drawing/2014/main" id="{1FC0E7B7-3CFE-6096-00E1-940F2C552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601d995e18_3_0:notes">
            <a:extLst>
              <a:ext uri="{FF2B5EF4-FFF2-40B4-BE49-F238E27FC236}">
                <a16:creationId xmlns:a16="http://schemas.microsoft.com/office/drawing/2014/main" id="{8278AA56-37E9-633A-9B06-1045757C12F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601d995e18_3_0:notes">
            <a:extLst>
              <a:ext uri="{FF2B5EF4-FFF2-40B4-BE49-F238E27FC236}">
                <a16:creationId xmlns:a16="http://schemas.microsoft.com/office/drawing/2014/main" id="{5D352264-555A-4526-0C89-CCDF8D1626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42882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92B20-767C-A5AB-0A58-73714900F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5565ED-CB99-81A0-B5EE-61EEDC8B0F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0ED819-6F86-15EF-758B-BF608AB7D2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Ability to rapidly explore scenarios, even in big models</a:t>
            </a:r>
          </a:p>
        </p:txBody>
      </p:sp>
    </p:spTree>
    <p:extLst>
      <p:ext uri="{BB962C8B-B14F-4D97-AF65-F5344CB8AC3E}">
        <p14:creationId xmlns:p14="http://schemas.microsoft.com/office/powerpoint/2010/main" val="2691517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1A4B6-6734-DA46-6B89-E1725F5B0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B0D55D-4224-3320-226D-FE5635AD10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625FF7-C1C8-9679-A314-652463F53E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404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822761A9-DC33-8AE5-FB04-E493071E751D}"/>
              </a:ext>
            </a:extLst>
          </p:cNvPr>
          <p:cNvSpPr/>
          <p:nvPr userDrawn="1"/>
        </p:nvSpPr>
        <p:spPr>
          <a:xfrm>
            <a:off x="0" y="4944782"/>
            <a:ext cx="9144000" cy="205788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b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8650" y="992586"/>
            <a:ext cx="7886700" cy="34289"/>
          </a:xfrm>
          <a:prstGeom prst="rect">
            <a:avLst/>
          </a:prstGeom>
          <a:gradFill flip="none" rotWithShape="1">
            <a:gsLst>
              <a:gs pos="0">
                <a:srgbClr val="00BDD5"/>
              </a:gs>
              <a:gs pos="50000">
                <a:srgbClr val="98C31F"/>
              </a:gs>
              <a:gs pos="100000">
                <a:srgbClr val="27A67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11" name="Group 10"/>
          <p:cNvGrpSpPr/>
          <p:nvPr/>
        </p:nvGrpSpPr>
        <p:grpSpPr>
          <a:xfrm>
            <a:off x="0" y="5085710"/>
            <a:ext cx="9144000" cy="66268"/>
            <a:chOff x="0" y="6631143"/>
            <a:chExt cx="9144000" cy="88357"/>
          </a:xfrm>
        </p:grpSpPr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0" y="6631143"/>
              <a:ext cx="1833995" cy="88357"/>
            </a:xfrm>
            <a:prstGeom prst="rect">
              <a:avLst/>
            </a:prstGeom>
            <a:solidFill>
              <a:srgbClr val="98C3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1828800" y="6631143"/>
              <a:ext cx="1833995" cy="88357"/>
            </a:xfrm>
            <a:prstGeom prst="rect">
              <a:avLst/>
            </a:prstGeom>
            <a:solidFill>
              <a:srgbClr val="27A67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3657600" y="6631143"/>
              <a:ext cx="1833995" cy="88357"/>
            </a:xfrm>
            <a:prstGeom prst="rect">
              <a:avLst/>
            </a:prstGeom>
            <a:solidFill>
              <a:srgbClr val="00BDD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5486400" y="6631143"/>
              <a:ext cx="1833995" cy="88357"/>
            </a:xfrm>
            <a:prstGeom prst="rect">
              <a:avLst/>
            </a:prstGeom>
            <a:solidFill>
              <a:srgbClr val="0199D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7310005" y="6631143"/>
              <a:ext cx="1833995" cy="88357"/>
            </a:xfrm>
            <a:prstGeom prst="rect">
              <a:avLst/>
            </a:prstGeom>
            <a:solidFill>
              <a:srgbClr val="6B7DB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343324552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0E6F1805-C51F-E421-F9A2-299148D16587}"/>
              </a:ext>
            </a:extLst>
          </p:cNvPr>
          <p:cNvSpPr/>
          <p:nvPr userDrawn="1"/>
        </p:nvSpPr>
        <p:spPr>
          <a:xfrm>
            <a:off x="0" y="4944782"/>
            <a:ext cx="9144000" cy="205788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b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04F33BFA-C5E8-A711-CEF2-2F03BAC4DD75}"/>
              </a:ext>
            </a:extLst>
          </p:cNvPr>
          <p:cNvSpPr/>
          <p:nvPr userDrawn="1"/>
        </p:nvSpPr>
        <p:spPr>
          <a:xfrm>
            <a:off x="0" y="4944782"/>
            <a:ext cx="9144000" cy="205788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b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15B516EC-AAB6-02C5-7D49-F00A0C2FBA3F}"/>
              </a:ext>
            </a:extLst>
          </p:cNvPr>
          <p:cNvSpPr/>
          <p:nvPr userDrawn="1"/>
        </p:nvSpPr>
        <p:spPr>
          <a:xfrm>
            <a:off x="0" y="4944782"/>
            <a:ext cx="9144000" cy="205788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b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0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810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F0A3C92C-AED4-23AB-9763-055DACC40518}"/>
              </a:ext>
            </a:extLst>
          </p:cNvPr>
          <p:cNvSpPr/>
          <p:nvPr userDrawn="1"/>
        </p:nvSpPr>
        <p:spPr>
          <a:xfrm>
            <a:off x="0" y="4944782"/>
            <a:ext cx="9144000" cy="205788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b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0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7E6826A4-0C96-B3FB-8D3F-D165195F9ACC}"/>
              </a:ext>
            </a:extLst>
          </p:cNvPr>
          <p:cNvSpPr/>
          <p:nvPr userDrawn="1"/>
        </p:nvSpPr>
        <p:spPr>
          <a:xfrm>
            <a:off x="0" y="4944782"/>
            <a:ext cx="9144000" cy="205788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b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BF1F1A1E-8383-FEC2-83FD-8F9A038960D2}"/>
              </a:ext>
            </a:extLst>
          </p:cNvPr>
          <p:cNvSpPr/>
          <p:nvPr userDrawn="1"/>
        </p:nvSpPr>
        <p:spPr>
          <a:xfrm>
            <a:off x="0" y="4944782"/>
            <a:ext cx="9144000" cy="205788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b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00F08B91-4BBE-DEC0-665F-E1B9D6BDFAE4}"/>
              </a:ext>
            </a:extLst>
          </p:cNvPr>
          <p:cNvSpPr/>
          <p:nvPr userDrawn="1"/>
        </p:nvSpPr>
        <p:spPr>
          <a:xfrm>
            <a:off x="0" y="4944782"/>
            <a:ext cx="9144000" cy="205788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b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 hasCustomPrompt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600"/>
              </a:spcAft>
              <a:buSzPts val="1800"/>
              <a:buChar char="●"/>
              <a:defRPr/>
            </a:lvl1pPr>
            <a:lvl2pPr marL="914400" lvl="1" indent="-317500">
              <a:spcBef>
                <a:spcPts val="600"/>
              </a:spcBef>
              <a:spcAft>
                <a:spcPts val="600"/>
              </a:spcAft>
              <a:buSzPts val="1400"/>
              <a:buChar char="○"/>
              <a:defRPr/>
            </a:lvl2pPr>
            <a:lvl3pPr marL="1371600" lvl="2" indent="-317500">
              <a:spcBef>
                <a:spcPts val="600"/>
              </a:spcBef>
              <a:spcAft>
                <a:spcPts val="120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More styles</a:t>
            </a:r>
          </a:p>
          <a:p>
            <a:pPr lvl="2"/>
            <a:endParaRPr lang="en-US"/>
          </a:p>
          <a:p>
            <a:pPr lvl="1"/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47F4DF08-1B01-2D62-EB24-E6999445EE81}"/>
              </a:ext>
            </a:extLst>
          </p:cNvPr>
          <p:cNvSpPr/>
          <p:nvPr userDrawn="1"/>
        </p:nvSpPr>
        <p:spPr>
          <a:xfrm>
            <a:off x="0" y="4944782"/>
            <a:ext cx="9144000" cy="205788"/>
          </a:xfrm>
          <a:prstGeom prst="flowChartProcess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b="1"/>
          </a:p>
        </p:txBody>
      </p:sp>
    </p:spTree>
    <p:extLst>
      <p:ext uri="{BB962C8B-B14F-4D97-AF65-F5344CB8AC3E}">
        <p14:creationId xmlns:p14="http://schemas.microsoft.com/office/powerpoint/2010/main" val="196788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1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2" r:id="rId3"/>
    <p:sldLayoutId id="2147483663" r:id="rId4"/>
    <p:sldLayoutId id="2147483666" r:id="rId5"/>
    <p:sldLayoutId id="2147483667" r:id="rId6"/>
    <p:sldLayoutId id="2147483668" r:id="rId7"/>
    <p:sldLayoutId id="2147483669" r:id="rId8"/>
    <p:sldLayoutId id="2147483709" r:id="rId9"/>
    <p:sldLayoutId id="2147483710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visioneval.github.io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mip-emat.github.io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to.mil/sea/vva_rpg/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hwa.dot.gov/planning/performance_based_planning/pbpp_guidebook/pbppguidebook.pdf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>
            <a:spLocks noGrp="1"/>
          </p:cNvSpPr>
          <p:nvPr>
            <p:ph type="ctrTitle"/>
          </p:nvPr>
        </p:nvSpPr>
        <p:spPr>
          <a:xfrm>
            <a:off x="190500" y="307200"/>
            <a:ext cx="8762125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Meeting Modern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Modeling Challenges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55720D-4FA2-71C4-E051-B63784F77F53}"/>
              </a:ext>
            </a:extLst>
          </p:cNvPr>
          <p:cNvSpPr txBox="1"/>
          <p:nvPr/>
        </p:nvSpPr>
        <p:spPr>
          <a:xfrm>
            <a:off x="2669076" y="2236327"/>
            <a:ext cx="380585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Jeremy Raw, P.E.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November 20, 2025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  <a:p>
            <a:pPr algn="ctr"/>
            <a:r>
              <a:rPr lang="en-US" sz="2000" u="sng" dirty="0">
                <a:solidFill>
                  <a:schemeClr val="tx1"/>
                </a:solidFill>
              </a:rPr>
              <a:t>Email</a:t>
            </a:r>
            <a:r>
              <a:rPr lang="en-US" sz="2000" dirty="0">
                <a:solidFill>
                  <a:schemeClr val="tx1"/>
                </a:solidFill>
              </a:rPr>
              <a:t>:  jeremy@jeremyraw.com</a:t>
            </a:r>
            <a:endParaRPr lang="en-U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/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C0C1AA45-C0CF-E634-6411-11562CBFC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24546" y="4944783"/>
            <a:ext cx="2057400" cy="203443"/>
          </a:xfrm>
        </p:spPr>
        <p:txBody>
          <a:bodyPr/>
          <a:lstStyle/>
          <a:p>
            <a:pPr defTabSz="685800">
              <a:buClrTx/>
            </a:pPr>
            <a:fld id="{85EDAE85-9139-42B6-AB94-74CAB4941ED5}" type="slidenum">
              <a:rPr lang="en-US" kern="120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685800">
                <a:buClrTx/>
              </a:pPr>
              <a:t>1</a:t>
            </a:fld>
            <a:endParaRPr lang="en-US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E7DA1-37BD-1AFD-ABF9-9D5263BA1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Approaches: Correlation Models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BEE58-C46A-21B3-EAFD-A83ABB04B4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Independent variables =&gt; Correlated outcomes</a:t>
            </a:r>
          </a:p>
          <a:p>
            <a:r>
              <a:rPr lang="en-US" dirty="0"/>
              <a:t>Relatively easy to build this kind of model</a:t>
            </a:r>
          </a:p>
          <a:p>
            <a:r>
              <a:rPr lang="en-US" dirty="0"/>
              <a:t>Presumes we know the important factors and that they are stable</a:t>
            </a:r>
          </a:p>
          <a:p>
            <a:r>
              <a:rPr lang="en-US" dirty="0"/>
              <a:t>Classic Four-Step Models are the classic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1FFAF0-9EA6-8AFB-973E-69BD3433ECB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88889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9CE2A-207E-B873-D004-8554135CB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Approaches: Explanatory Models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5D1F7-DB9D-560C-DDF6-482D239BE6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Activity- or Agent-Based Models, for example</a:t>
            </a:r>
          </a:p>
          <a:p>
            <a:r>
              <a:rPr lang="en-US" dirty="0"/>
              <a:t>Attempts to explain “why” we expect the outcomes (that’s good!)</a:t>
            </a:r>
          </a:p>
          <a:p>
            <a:r>
              <a:rPr lang="en-US" dirty="0"/>
              <a:t>Simulates the process that generates the metrics</a:t>
            </a:r>
          </a:p>
          <a:p>
            <a:r>
              <a:rPr lang="en-US" dirty="0"/>
              <a:t>Still vulnerable to misrepresenting the process</a:t>
            </a:r>
          </a:p>
          <a:p>
            <a:pPr lvl="1"/>
            <a:r>
              <a:rPr lang="en-US" dirty="0"/>
              <a:t>Mode “choice” or mode “share”?</a:t>
            </a:r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2E5BFB-BA5D-7C6E-667F-6C1940A6FAF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32489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77A0E-5919-7D4C-4253-25708E80F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</p:spPr>
        <p:txBody>
          <a:bodyPr/>
          <a:lstStyle/>
          <a:p>
            <a:r>
              <a:rPr lang="en-US" dirty="0"/>
              <a:t>Modeling Approaches: Pattern Extraction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CEB223-9BE9-AD3A-7A1A-3188AD906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</p:spPr>
        <p:txBody>
          <a:bodyPr/>
          <a:lstStyle/>
          <a:p>
            <a:r>
              <a:rPr lang="en-US" dirty="0"/>
              <a:t>Machine Learning (ML) or (rebranded) Artificial Intelligence (AI)</a:t>
            </a:r>
          </a:p>
          <a:p>
            <a:r>
              <a:rPr lang="en-US" dirty="0"/>
              <a:t>Extract patterns and correlations that may not be obvious (ML)</a:t>
            </a:r>
          </a:p>
          <a:p>
            <a:r>
              <a:rPr lang="en-US" dirty="0"/>
              <a:t>Extrapolate from patterns and correlations to new conditions (AI)</a:t>
            </a:r>
          </a:p>
          <a:p>
            <a:r>
              <a:rPr lang="en-US" dirty="0"/>
              <a:t>Pitfalls:</a:t>
            </a:r>
          </a:p>
          <a:p>
            <a:pPr lvl="1"/>
            <a:r>
              <a:rPr lang="en-US" dirty="0"/>
              <a:t>Resemblance to the known is what makes the results believable</a:t>
            </a:r>
          </a:p>
          <a:p>
            <a:pPr lvl="1"/>
            <a:r>
              <a:rPr lang="en-US" dirty="0"/>
              <a:t>Risk of Hallucinations, “Deep Fakes”, and Sycophantic outputs (tells you what you want to hear): “If it looks real, it is real”</a:t>
            </a:r>
          </a:p>
          <a:p>
            <a:pPr lvl="1"/>
            <a:r>
              <a:rPr lang="en-US" dirty="0"/>
              <a:t>Because it’s “intelligent” we can’t argue with it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23513C-7A2F-EF8C-AC21-F34189EECBF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</p:spPr>
        <p:txBody>
          <a:bodyPr/>
          <a:lstStyle/>
          <a:p>
            <a:pPr lvl="0"/>
            <a:fld id="{00000000-1234-1234-1234-123412341234}" type="slidenum">
              <a:rPr lang="en" smtClean="0"/>
              <a:pPr lvl="0"/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18393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4645B-9B5F-A2C1-2E19-F6C5F7B63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Peril</a:t>
            </a:r>
            <a:r>
              <a:rPr lang="en-US" baseline="0" dirty="0"/>
              <a:t> of “Big Models”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CCE34F-BCF7-EBE2-E192-DAE8E2120F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Expensive to maintain</a:t>
            </a:r>
          </a:p>
          <a:p>
            <a:r>
              <a:rPr lang="en-US" dirty="0"/>
              <a:t>Hard to understand</a:t>
            </a:r>
          </a:p>
          <a:p>
            <a:r>
              <a:rPr lang="en-US" dirty="0"/>
              <a:t>Difficult to explore novel conditions (especially “paradigm shifts”)</a:t>
            </a:r>
          </a:p>
          <a:p>
            <a:r>
              <a:rPr lang="en-US" dirty="0"/>
              <a:t>Good hiding places for unexpected assumptions and insensitivity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C2CA58-95DA-ECB8-B880-227D460C1D2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54561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97D95-6428-F6A5-3C67-1056091FC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Exploratory Models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D25A42-941B-6F0D-7F63-C7B1EDCAE7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Clearly relate assumptions to outcomes</a:t>
            </a:r>
          </a:p>
          <a:p>
            <a:pPr lvl="1"/>
            <a:r>
              <a:rPr lang="en-US" dirty="0"/>
              <a:t>Testing assumptions against the known</a:t>
            </a:r>
          </a:p>
          <a:p>
            <a:pPr lvl="1"/>
            <a:r>
              <a:rPr lang="en-US" dirty="0"/>
              <a:t>NOT for predicting the unknown</a:t>
            </a:r>
          </a:p>
          <a:p>
            <a:pPr lvl="1"/>
            <a:r>
              <a:rPr lang="en-US" dirty="0"/>
              <a:t>Keep things simple</a:t>
            </a:r>
          </a:p>
          <a:p>
            <a:r>
              <a:rPr lang="en-US" dirty="0"/>
              <a:t>Strategic Models : VisionEval</a:t>
            </a:r>
          </a:p>
          <a:p>
            <a:r>
              <a:rPr lang="en-US" dirty="0"/>
              <a:t>Exploring your existing model: TMIP-EMAT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E4ADC-2868-C579-7065-B8EF4DDB6DF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82375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>
          <a:extLst>
            <a:ext uri="{FF2B5EF4-FFF2-40B4-BE49-F238E27FC236}">
              <a16:creationId xmlns:a16="http://schemas.microsoft.com/office/drawing/2014/main" id="{B1E3B867-6489-9994-8D8A-21C6CB957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8">
            <a:extLst>
              <a:ext uri="{FF2B5EF4-FFF2-40B4-BE49-F238E27FC236}">
                <a16:creationId xmlns:a16="http://schemas.microsoft.com/office/drawing/2014/main" id="{04D9227E-6F4A-D246-D753-CAEF74F8C3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VisionEval Strategic Modeling System</a:t>
            </a:r>
            <a:endParaRPr b="1"/>
          </a:p>
        </p:txBody>
      </p:sp>
      <p:pic>
        <p:nvPicPr>
          <p:cNvPr id="151" name="Google Shape;151;p28">
            <a:extLst>
              <a:ext uri="{FF2B5EF4-FFF2-40B4-BE49-F238E27FC236}">
                <a16:creationId xmlns:a16="http://schemas.microsoft.com/office/drawing/2014/main" id="{A2415420-7AD9-160F-6457-AC717290D8B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49175" y="3243529"/>
            <a:ext cx="6645649" cy="1661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28">
            <a:extLst>
              <a:ext uri="{FF2B5EF4-FFF2-40B4-BE49-F238E27FC236}">
                <a16:creationId xmlns:a16="http://schemas.microsoft.com/office/drawing/2014/main" id="{4656EFAE-2BF6-680A-8328-1B3D0B7201A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20300" y="1204699"/>
            <a:ext cx="3703403" cy="1792605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28">
            <a:extLst>
              <a:ext uri="{FF2B5EF4-FFF2-40B4-BE49-F238E27FC236}">
                <a16:creationId xmlns:a16="http://schemas.microsoft.com/office/drawing/2014/main" id="{36348EF2-7CAA-907F-8A94-375AECE0D427}"/>
              </a:ext>
            </a:extLst>
          </p:cNvPr>
          <p:cNvSpPr txBox="1"/>
          <p:nvPr/>
        </p:nvSpPr>
        <p:spPr>
          <a:xfrm>
            <a:off x="578725" y="1146130"/>
            <a:ext cx="1986300" cy="11775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VisionEval models occupy niche between...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8">
            <a:extLst>
              <a:ext uri="{FF2B5EF4-FFF2-40B4-BE49-F238E27FC236}">
                <a16:creationId xmlns:a16="http://schemas.microsoft.com/office/drawing/2014/main" id="{4908BF5B-03BA-AB65-37BE-76848111C6EC}"/>
              </a:ext>
            </a:extLst>
          </p:cNvPr>
          <p:cNvSpPr txBox="1"/>
          <p:nvPr/>
        </p:nvSpPr>
        <p:spPr>
          <a:xfrm>
            <a:off x="6642925" y="2066030"/>
            <a:ext cx="1986300" cy="11775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… balancing rapid computation &amp; accurate representation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45E1F1-1A3D-4303-F223-D28186A1F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24546" y="4944783"/>
            <a:ext cx="2057400" cy="203443"/>
          </a:xfrm>
        </p:spPr>
        <p:txBody>
          <a:bodyPr/>
          <a:lstStyle/>
          <a:p>
            <a:pPr defTabSz="685800">
              <a:buClrTx/>
            </a:pPr>
            <a:fld id="{85EDAE85-9139-42B6-AB94-74CAB4941ED5}" type="slidenum">
              <a:rPr lang="en-US" kern="120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685800">
                <a:buClrTx/>
              </a:pPr>
              <a:t>15</a:t>
            </a:fld>
            <a:endParaRPr lang="en-US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138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3">
          <a:extLst>
            <a:ext uri="{FF2B5EF4-FFF2-40B4-BE49-F238E27FC236}">
              <a16:creationId xmlns:a16="http://schemas.microsoft.com/office/drawing/2014/main" id="{17806EF3-4B30-29B6-2F7A-11C48E0E4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65">
            <a:extLst>
              <a:ext uri="{FF2B5EF4-FFF2-40B4-BE49-F238E27FC236}">
                <a16:creationId xmlns:a16="http://schemas.microsoft.com/office/drawing/2014/main" id="{0D2E96C7-07FA-00CC-7B7F-870B167F04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569546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VisionEval Performance Measures</a:t>
            </a:r>
            <a:endParaRPr b="1" dirty="0"/>
          </a:p>
        </p:txBody>
      </p:sp>
      <p:sp>
        <p:nvSpPr>
          <p:cNvPr id="605" name="Google Shape;605;p65">
            <a:extLst>
              <a:ext uri="{FF2B5EF4-FFF2-40B4-BE49-F238E27FC236}">
                <a16:creationId xmlns:a16="http://schemas.microsoft.com/office/drawing/2014/main" id="{CE0631AB-A66C-CDA1-F186-565A0FA50C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50" y="869069"/>
            <a:ext cx="3886200" cy="3968427"/>
          </a:xfrm>
          <a:prstGeom prst="rect">
            <a:avLst/>
          </a:prstGeom>
          <a:solidFill>
            <a:srgbClr val="D9D9D9"/>
          </a:solidFill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889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Mobility</a:t>
            </a:r>
            <a:endParaRPr sz="2800" b="1" dirty="0">
              <a:solidFill>
                <a:srgbClr val="34429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dirty="0"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Daily VMT per capita</a:t>
            </a:r>
            <a:endParaRPr sz="1600" dirty="0">
              <a:solidFill>
                <a:srgbClr val="34429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dirty="0"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Annual walk trips per capita</a:t>
            </a:r>
            <a:endParaRPr sz="1600" dirty="0">
              <a:solidFill>
                <a:srgbClr val="34429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dirty="0"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Daily Bike trips per capita</a:t>
            </a:r>
            <a:endParaRPr sz="1600" dirty="0">
              <a:solidFill>
                <a:srgbClr val="34429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890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Economy</a:t>
            </a:r>
            <a:endParaRPr sz="2000" b="1" dirty="0">
              <a:solidFill>
                <a:srgbClr val="34429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dirty="0"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Annual all vehicle delay per capit</a:t>
            </a:r>
            <a:endParaRPr sz="1600" dirty="0">
              <a:solidFill>
                <a:srgbClr val="34429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dirty="0"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Daily household parking costs</a:t>
            </a:r>
            <a:endParaRPr sz="1600" dirty="0">
              <a:solidFill>
                <a:srgbClr val="344296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indent="-27432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dirty="0">
                <a:solidFill>
                  <a:srgbClr val="344296"/>
                </a:solidFill>
                <a:latin typeface="Arial"/>
                <a:cs typeface="Arial"/>
                <a:sym typeface="Arial"/>
              </a:rPr>
              <a:t>• Household (HH) vehicle operating cost (fuel, taxes, </a:t>
            </a:r>
            <a:r>
              <a:rPr lang="en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parking)</a:t>
            </a:r>
            <a:endParaRPr sz="1600" dirty="0">
              <a:solidFill>
                <a:srgbClr val="344296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indent="-27432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 dirty="0"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HH ownership costs (depreciation, vehicle maintenance, tires, finance charge, insurance, registration)</a:t>
            </a:r>
            <a:endParaRPr sz="1600" dirty="0">
              <a:solidFill>
                <a:srgbClr val="34429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E4AE685-5BB1-8AAF-1331-3495140D565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29150" y="869070"/>
            <a:ext cx="4057650" cy="2092570"/>
          </a:xfrm>
        </p:spPr>
        <p:txBody>
          <a:bodyPr/>
          <a:lstStyle/>
          <a:p>
            <a:pPr marL="742950" lvl="1" indent="-285750">
              <a:lnSpc>
                <a:spcPct val="114999"/>
              </a:lnSpc>
              <a:spcBef>
                <a:spcPts val="0"/>
              </a:spcBef>
              <a:buClr>
                <a:srgbClr val="000000"/>
              </a:buClr>
              <a:buSzTx/>
              <a:buFont typeface="Arial" panose="020B0604020202020204" pitchFamily="34" charset="0"/>
              <a:defRPr/>
            </a:pPr>
            <a:endParaRPr lang="en-US" dirty="0"/>
          </a:p>
          <a:p>
            <a:pPr>
              <a:buClr>
                <a:srgbClr val="000000"/>
              </a:buClr>
              <a:buFont typeface="Arial"/>
              <a:buChar char="•"/>
              <a:defRPr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D1CBBC-4C15-1BA7-57EC-66EB0F780FA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457950" y="4599623"/>
            <a:ext cx="2057400" cy="27390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16</a:t>
            </a:fld>
            <a:endParaRPr lang="en"/>
          </a:p>
        </p:txBody>
      </p:sp>
      <p:sp>
        <p:nvSpPr>
          <p:cNvPr id="6" name="Google Shape;605;p65">
            <a:extLst>
              <a:ext uri="{FF2B5EF4-FFF2-40B4-BE49-F238E27FC236}">
                <a16:creationId xmlns:a16="http://schemas.microsoft.com/office/drawing/2014/main" id="{0D17700C-E082-70D3-53BD-B35759930700}"/>
              </a:ext>
            </a:extLst>
          </p:cNvPr>
          <p:cNvSpPr txBox="1">
            <a:spLocks/>
          </p:cNvSpPr>
          <p:nvPr/>
        </p:nvSpPr>
        <p:spPr>
          <a:xfrm>
            <a:off x="4629150" y="869068"/>
            <a:ext cx="3886200" cy="3968427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88900" indent="0">
              <a:lnSpc>
                <a:spcPct val="120000"/>
              </a:lnSpc>
              <a:spcBef>
                <a:spcPts val="600"/>
              </a:spcBef>
              <a:buSzPts val="1100"/>
              <a:buFont typeface="Arial"/>
              <a:buNone/>
            </a:pPr>
            <a:r>
              <a:rPr lang="en-US" sz="2000" b="1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Land Use</a:t>
            </a:r>
          </a:p>
          <a:p>
            <a:pPr marL="182880" indent="0">
              <a:lnSpc>
                <a:spcPct val="120000"/>
              </a:lnSpc>
              <a:spcBef>
                <a:spcPts val="0"/>
              </a:spcBef>
              <a:buSzPts val="1100"/>
              <a:buFont typeface="Arial"/>
              <a:buNone/>
            </a:pPr>
            <a:r>
              <a:rPr lang="en-US" sz="1400" dirty="0"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Residents living in mixed use areas</a:t>
            </a:r>
          </a:p>
          <a:p>
            <a:pPr marL="182880" indent="0">
              <a:lnSpc>
                <a:spcPct val="120000"/>
              </a:lnSpc>
              <a:spcBef>
                <a:spcPts val="0"/>
              </a:spcBef>
              <a:buSzPts val="1100"/>
              <a:buFont typeface="Arial"/>
              <a:buNone/>
            </a:pPr>
            <a:r>
              <a:rPr lang="en-US" sz="1600" dirty="0"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Housing type (SF: MF)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SzPts val="1100"/>
              <a:buFont typeface="Arial"/>
              <a:buNone/>
            </a:pPr>
            <a:r>
              <a:rPr lang="en-US" sz="2000" b="1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Environmental</a:t>
            </a:r>
          </a:p>
          <a:p>
            <a:pPr marL="182880" indent="0">
              <a:lnSpc>
                <a:spcPct val="120000"/>
              </a:lnSpc>
              <a:spcBef>
                <a:spcPts val="0"/>
              </a:spcBef>
              <a:buSzPts val="1100"/>
              <a:buFont typeface="Arial"/>
              <a:buNone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GHG emissions per capita, per HH</a:t>
            </a:r>
          </a:p>
          <a:p>
            <a:pPr marL="182880" indent="0">
              <a:lnSpc>
                <a:spcPct val="120000"/>
              </a:lnSpc>
              <a:spcBef>
                <a:spcPts val="0"/>
              </a:spcBef>
              <a:buSzPts val="1100"/>
              <a:buFont typeface="Arial"/>
              <a:buNone/>
            </a:pPr>
            <a:r>
              <a:rPr lang="en-US" sz="1600" dirty="0"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Commercial and Transit GHG/mile</a:t>
            </a:r>
            <a:endParaRPr lang="en-US" sz="1100" dirty="0">
              <a:solidFill>
                <a:srgbClr val="34429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SzPts val="1100"/>
              <a:buFont typeface="Arial"/>
              <a:buNone/>
            </a:pPr>
            <a:r>
              <a:rPr lang="en-US" sz="2000" b="1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Energy</a:t>
            </a:r>
          </a:p>
          <a:p>
            <a:pPr marL="182880" indent="0">
              <a:lnSpc>
                <a:spcPct val="120000"/>
              </a:lnSpc>
              <a:spcBef>
                <a:spcPts val="0"/>
              </a:spcBef>
              <a:buSzPts val="1100"/>
              <a:buFont typeface="Arial"/>
              <a:buNone/>
            </a:pPr>
            <a:r>
              <a:rPr lang="en-US" sz="1600" dirty="0">
                <a:latin typeface="Arial"/>
                <a:ea typeface="Arial"/>
                <a:cs typeface="Arial"/>
                <a:sym typeface="Arial"/>
              </a:rPr>
              <a:t>• F</a:t>
            </a:r>
            <a:r>
              <a:rPr lang="en-US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uel consumption per capita (gallons)</a:t>
            </a:r>
          </a:p>
          <a:p>
            <a:pPr marL="182880" indent="0">
              <a:lnSpc>
                <a:spcPct val="120000"/>
              </a:lnSpc>
              <a:spcBef>
                <a:spcPts val="0"/>
              </a:spcBef>
              <a:buSzPts val="1100"/>
              <a:buFont typeface="Arial"/>
              <a:buNone/>
            </a:pPr>
            <a:r>
              <a:rPr lang="en-US" sz="1600" dirty="0">
                <a:solidFill>
                  <a:srgbClr val="344296"/>
                </a:solidFill>
                <a:latin typeface="Arial"/>
                <a:cs typeface="Arial"/>
                <a:sym typeface="Arial"/>
              </a:rPr>
              <a:t>• Fuel efficiency (net miles per gallon)</a:t>
            </a:r>
          </a:p>
          <a:p>
            <a:pPr indent="-274320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sz="1600" dirty="0">
                <a:solidFill>
                  <a:srgbClr val="344296"/>
                </a:solidFill>
                <a:latin typeface="Arial"/>
                <a:cs typeface="Arial"/>
                <a:sym typeface="Arial"/>
              </a:rPr>
              <a:t>• Annual external social costs per </a:t>
            </a:r>
            <a:r>
              <a:rPr lang="en-US" sz="1600" dirty="0">
                <a:solidFill>
                  <a:srgbClr val="344296"/>
                </a:solidFill>
                <a:latin typeface="Arial"/>
                <a:ea typeface="Arial"/>
                <a:cs typeface="Arial"/>
                <a:sym typeface="Arial"/>
              </a:rPr>
              <a:t>HH (total/% paid)</a:t>
            </a:r>
            <a:endParaRPr lang="en-US" sz="4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2449A-BB79-BCB9-52B5-BB265F32F84E}"/>
              </a:ext>
            </a:extLst>
          </p:cNvPr>
          <p:cNvSpPr txBox="1">
            <a:spLocks/>
          </p:cNvSpPr>
          <p:nvPr/>
        </p:nvSpPr>
        <p:spPr>
          <a:xfrm>
            <a:off x="7024546" y="4944783"/>
            <a:ext cx="2057400" cy="203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1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685800">
              <a:buClrTx/>
            </a:pPr>
            <a:fld id="{85EDAE85-9139-42B6-AB94-74CAB4941ED5}" type="slidenum">
              <a:rPr lang="en-US" kern="1200" smtClean="0">
                <a:solidFill>
                  <a:prstClr val="black"/>
                </a:solidFill>
                <a:ea typeface="+mn-ea"/>
                <a:cs typeface="+mn-cs"/>
              </a:rPr>
              <a:pPr defTabSz="685800">
                <a:buClrTx/>
              </a:pPr>
              <a:t>16</a:t>
            </a:fld>
            <a:endParaRPr lang="en-US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0476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>
          <a:extLst>
            <a:ext uri="{FF2B5EF4-FFF2-40B4-BE49-F238E27FC236}">
              <a16:creationId xmlns:a16="http://schemas.microsoft.com/office/drawing/2014/main" id="{20434D86-ACA5-9415-C0A3-2DEE7B9C9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8">
            <a:extLst>
              <a:ext uri="{FF2B5EF4-FFF2-40B4-BE49-F238E27FC236}">
                <a16:creationId xmlns:a16="http://schemas.microsoft.com/office/drawing/2014/main" id="{75584E66-0B8E-4681-C000-89E7039456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VisionEval Key Features</a:t>
            </a:r>
            <a:endParaRPr b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7FCF9F-0B54-37C9-18C6-7B7858896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4187190" cy="3263400"/>
          </a:xfrm>
        </p:spPr>
        <p:txBody>
          <a:bodyPr/>
          <a:lstStyle/>
          <a:p>
            <a:r>
              <a:rPr lang="en-US" dirty="0"/>
              <a:t>Rapid Scenario Evaluation</a:t>
            </a:r>
          </a:p>
          <a:p>
            <a:r>
              <a:rPr lang="en-US" dirty="0"/>
              <a:t>Scenario Planning </a:t>
            </a:r>
          </a:p>
          <a:p>
            <a:r>
              <a:rPr lang="en-US" dirty="0"/>
              <a:t>Strategy Development</a:t>
            </a:r>
          </a:p>
          <a:p>
            <a:pPr marL="139700" indent="0">
              <a:buNone/>
            </a:pPr>
            <a:endParaRPr lang="en-US" dirty="0"/>
          </a:p>
          <a:p>
            <a:pPr marL="139700" indent="0" algn="ctr">
              <a:buNone/>
            </a:pPr>
            <a:r>
              <a:rPr lang="en-US" dirty="0"/>
              <a:t>“Understand the Problem”</a:t>
            </a:r>
          </a:p>
          <a:p>
            <a:pPr marL="139700" indent="0" algn="ctr">
              <a:buNone/>
            </a:pPr>
            <a:r>
              <a:rPr lang="en-US" dirty="0"/>
              <a:t>rather than</a:t>
            </a:r>
          </a:p>
          <a:p>
            <a:pPr marL="139700" indent="0" algn="ctr">
              <a:buNone/>
            </a:pPr>
            <a:r>
              <a:rPr lang="en-US" dirty="0"/>
              <a:t>“Implement the Solution”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F48C1F-03AE-2A43-B0E8-030A4AB8906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130800" y="1369219"/>
            <a:ext cx="3384550" cy="3263400"/>
          </a:xfrm>
        </p:spPr>
        <p:txBody>
          <a:bodyPr/>
          <a:lstStyle/>
          <a:p>
            <a:pPr marL="139700" indent="0">
              <a:buNone/>
            </a:pPr>
            <a:r>
              <a:rPr lang="en-US" dirty="0">
                <a:hlinkClick r:id="rId3"/>
              </a:rPr>
              <a:t>https://visioneval.github.io</a:t>
            </a:r>
            <a:endParaRPr lang="en-US" dirty="0"/>
          </a:p>
          <a:p>
            <a:pPr marL="13970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10146C3-D0AB-4F4C-DC55-D986C3B1E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24546" y="4944783"/>
            <a:ext cx="2057400" cy="203443"/>
          </a:xfrm>
        </p:spPr>
        <p:txBody>
          <a:bodyPr/>
          <a:lstStyle/>
          <a:p>
            <a:pPr defTabSz="685800">
              <a:buClrTx/>
            </a:pPr>
            <a:fld id="{85EDAE85-9139-42B6-AB94-74CAB4941ED5}" type="slidenum">
              <a:rPr lang="en-US" kern="120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685800">
                <a:buClrTx/>
              </a:pPr>
              <a:t>17</a:t>
            </a:fld>
            <a:endParaRPr lang="en-US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5BBDCD-14F6-A732-D294-0EE2781FF3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0249" y="1987549"/>
            <a:ext cx="1831975" cy="183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743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6AFA5-D3D6-A594-778D-0EDE1D943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58D7B-BDA0-2BBC-C144-0FA767377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TMIP-EMAT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045401D-61A8-2524-C9BB-74DB9CF64F49}"/>
              </a:ext>
            </a:extLst>
          </p:cNvPr>
          <p:cNvGrpSpPr/>
          <p:nvPr/>
        </p:nvGrpSpPr>
        <p:grpSpPr>
          <a:xfrm>
            <a:off x="1744980" y="1200151"/>
            <a:ext cx="5654041" cy="3319376"/>
            <a:chOff x="1817370" y="1600200"/>
            <a:chExt cx="7538721" cy="4425835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41594247-0117-74BC-3EA9-17806B532E43}"/>
                </a:ext>
              </a:extLst>
            </p:cNvPr>
            <p:cNvSpPr/>
            <p:nvPr/>
          </p:nvSpPr>
          <p:spPr>
            <a:xfrm>
              <a:off x="1817370" y="1600200"/>
              <a:ext cx="4411980" cy="1028700"/>
            </a:xfrm>
            <a:prstGeom prst="round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buClrTx/>
              </a:pPr>
              <a:r>
                <a:rPr lang="en-US" sz="1800" b="1" kern="1200">
                  <a:solidFill>
                    <a:prstClr val="white"/>
                  </a:solidFill>
                  <a:latin typeface="Arial" panose="020B0604020202020204"/>
                </a:rPr>
                <a:t>Define the uncertainty </a:t>
              </a:r>
              <a:br>
                <a:rPr lang="en-US" sz="1800" b="1" kern="1200">
                  <a:solidFill>
                    <a:prstClr val="white"/>
                  </a:solidFill>
                  <a:latin typeface="Arial" panose="020B0604020202020204"/>
                </a:rPr>
              </a:br>
              <a:r>
                <a:rPr lang="en-US" sz="1800" b="1" kern="1200">
                  <a:solidFill>
                    <a:prstClr val="white"/>
                  </a:solidFill>
                  <a:latin typeface="Arial" panose="020B0604020202020204"/>
                </a:rPr>
                <a:t>and decision space</a:t>
              </a:r>
            </a:p>
          </p:txBody>
        </p:sp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CD228C49-8295-158D-B895-5738CDBBA992}"/>
                </a:ext>
              </a:extLst>
            </p:cNvPr>
            <p:cNvSpPr/>
            <p:nvPr/>
          </p:nvSpPr>
          <p:spPr>
            <a:xfrm>
              <a:off x="1817370" y="3185160"/>
              <a:ext cx="4411980" cy="1255915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buClrTx/>
              </a:pPr>
              <a:r>
                <a:rPr lang="en-US" sz="1800" b="1" kern="1200" dirty="0">
                  <a:solidFill>
                    <a:prstClr val="white"/>
                  </a:solidFill>
                  <a:latin typeface="Arial" panose="020B0604020202020204"/>
                </a:rPr>
                <a:t>Run model </a:t>
              </a:r>
              <a:br>
                <a:rPr lang="en-US" sz="1800" b="1" kern="1200" dirty="0">
                  <a:solidFill>
                    <a:prstClr val="white"/>
                  </a:solidFill>
                  <a:latin typeface="Arial" panose="020B0604020202020204"/>
                </a:rPr>
              </a:br>
              <a:r>
                <a:rPr lang="en-US" sz="1800" b="1" kern="1200" dirty="0">
                  <a:solidFill>
                    <a:prstClr val="white"/>
                  </a:solidFill>
                  <a:latin typeface="Arial" panose="020B0604020202020204"/>
                </a:rPr>
                <a:t>across uncertainty /</a:t>
              </a:r>
              <a:br>
                <a:rPr lang="en-US" sz="1800" b="1" kern="1200" dirty="0">
                  <a:solidFill>
                    <a:prstClr val="white"/>
                  </a:solidFill>
                  <a:latin typeface="Arial" panose="020B0604020202020204"/>
                </a:rPr>
              </a:br>
              <a:r>
                <a:rPr lang="en-US" sz="1800" b="1" kern="1200" dirty="0">
                  <a:solidFill>
                    <a:prstClr val="white"/>
                  </a:solidFill>
                  <a:latin typeface="Arial" panose="020B0604020202020204"/>
                </a:rPr>
                <a:t>decision dimensions</a:t>
              </a:r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83B74C8C-DD04-B33C-1206-57F37D373D90}"/>
                </a:ext>
              </a:extLst>
            </p:cNvPr>
            <p:cNvSpPr/>
            <p:nvPr/>
          </p:nvSpPr>
          <p:spPr>
            <a:xfrm>
              <a:off x="1817370" y="4997335"/>
              <a:ext cx="4411980" cy="1028700"/>
            </a:xfrm>
            <a:prstGeom prst="roundRect">
              <a:avLst/>
            </a:prstGeom>
            <a:gradFill>
              <a:gsLst>
                <a:gs pos="0">
                  <a:srgbClr val="00B050"/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</a:gra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800">
                <a:buClrTx/>
              </a:pPr>
              <a:r>
                <a:rPr lang="en-US" sz="1800" b="1" kern="1200" dirty="0">
                  <a:solidFill>
                    <a:prstClr val="white"/>
                  </a:solidFill>
                  <a:latin typeface="Arial" panose="020B0604020202020204"/>
                </a:rPr>
                <a:t>Risk / Exploratory </a:t>
              </a:r>
            </a:p>
            <a:p>
              <a:pPr algn="ctr" defTabSz="685800">
                <a:buClrTx/>
              </a:pPr>
              <a:r>
                <a:rPr lang="en-US" sz="1800" b="1" kern="1200" dirty="0">
                  <a:solidFill>
                    <a:prstClr val="white"/>
                  </a:solidFill>
                  <a:latin typeface="Arial" panose="020B0604020202020204"/>
                </a:rPr>
                <a:t>analysis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CFD81AA-041E-5250-9925-876B3F8DC354}"/>
                </a:ext>
              </a:extLst>
            </p:cNvPr>
            <p:cNvSpPr/>
            <p:nvPr/>
          </p:nvSpPr>
          <p:spPr bwMode="auto">
            <a:xfrm>
              <a:off x="6473191" y="1794510"/>
              <a:ext cx="2882900" cy="640080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718" tIns="25718" rIns="25718" bIns="25718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en-US" sz="2400" b="1" kern="1200" dirty="0">
                  <a:solidFill>
                    <a:srgbClr val="6B7DB8">
                      <a:lumMod val="75000"/>
                    </a:srgbClr>
                  </a:solidFill>
                  <a:latin typeface="Arial" panose="020B0604020202020204" pitchFamily="34" charset="0"/>
                  <a:ea typeface="+mn-ea"/>
                  <a:cs typeface="+mn-cs"/>
                </a:rPr>
                <a:t>Scoping</a:t>
              </a:r>
              <a:endParaRPr lang="en-US" sz="2400" kern="1200" dirty="0">
                <a:solidFill>
                  <a:srgbClr val="6B7DB8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41807C1-220C-330E-E419-0C2D3E9E24CB}"/>
                </a:ext>
              </a:extLst>
            </p:cNvPr>
            <p:cNvSpPr/>
            <p:nvPr/>
          </p:nvSpPr>
          <p:spPr bwMode="auto">
            <a:xfrm>
              <a:off x="6473191" y="3493077"/>
              <a:ext cx="2882900" cy="640080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718" tIns="25718" rIns="25718" bIns="25718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en-US" sz="2400" b="1" kern="1200" dirty="0">
                  <a:solidFill>
                    <a:srgbClr val="16BED4">
                      <a:lumMod val="75000"/>
                    </a:srgbClr>
                  </a:solidFill>
                  <a:latin typeface="Arial" panose="020B0604020202020204" pitchFamily="34" charset="0"/>
                  <a:ea typeface="+mn-ea"/>
                  <a:cs typeface="+mn-cs"/>
                </a:rPr>
                <a:t>Model</a:t>
              </a:r>
              <a:endParaRPr lang="en-US" sz="2400" kern="1200" dirty="0">
                <a:solidFill>
                  <a:srgbClr val="16BED4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4B0DE57-EE9A-C91D-6A55-F9D2145BDE2B}"/>
                </a:ext>
              </a:extLst>
            </p:cNvPr>
            <p:cNvSpPr/>
            <p:nvPr/>
          </p:nvSpPr>
          <p:spPr bwMode="auto">
            <a:xfrm>
              <a:off x="6473191" y="5191644"/>
              <a:ext cx="2882900" cy="640080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25718" tIns="25718" rIns="25718" bIns="25718" numCol="1" rtlCol="0" anchor="ctr" anchorCtr="1" compatLnSpc="1">
              <a:prstTxWarp prst="textNoShape">
                <a:avLst/>
              </a:prstTxWarp>
            </a:bodyPr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en-US" sz="2400" b="1" kern="1200" dirty="0">
                  <a:solidFill>
                    <a:srgbClr val="8DC63F">
                      <a:lumMod val="75000"/>
                    </a:srgbClr>
                  </a:solidFill>
                  <a:latin typeface="Arial" panose="020B0604020202020204" pitchFamily="34" charset="0"/>
                  <a:ea typeface="+mn-ea"/>
                  <a:cs typeface="+mn-cs"/>
                </a:rPr>
                <a:t>Analyze</a:t>
              </a:r>
              <a:endParaRPr lang="en-US" sz="2400" kern="1200" dirty="0">
                <a:solidFill>
                  <a:srgbClr val="8DC63F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9" name="Down Arrow 8">
              <a:extLst>
                <a:ext uri="{FF2B5EF4-FFF2-40B4-BE49-F238E27FC236}">
                  <a16:creationId xmlns:a16="http://schemas.microsoft.com/office/drawing/2014/main" id="{3D24B45B-C636-E6FB-5432-A986043C84FC}"/>
                </a:ext>
              </a:extLst>
            </p:cNvPr>
            <p:cNvSpPr/>
            <p:nvPr/>
          </p:nvSpPr>
          <p:spPr>
            <a:xfrm>
              <a:off x="3663315" y="2701290"/>
              <a:ext cx="720090" cy="411480"/>
            </a:xfrm>
            <a:prstGeom prst="down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685800">
                <a:buClrTx/>
              </a:pPr>
              <a:endParaRPr lang="en-US" sz="1350" kern="1200">
                <a:solidFill>
                  <a:prstClr val="black"/>
                </a:solidFill>
                <a:latin typeface="Arial" panose="020B0604020202020204"/>
              </a:endParaRPr>
            </a:p>
          </p:txBody>
        </p:sp>
        <p:sp>
          <p:nvSpPr>
            <p:cNvPr id="10" name="Down Arrow 9">
              <a:extLst>
                <a:ext uri="{FF2B5EF4-FFF2-40B4-BE49-F238E27FC236}">
                  <a16:creationId xmlns:a16="http://schemas.microsoft.com/office/drawing/2014/main" id="{E431FDC8-7800-8677-B7A0-4A0782FAFFA0}"/>
                </a:ext>
              </a:extLst>
            </p:cNvPr>
            <p:cNvSpPr/>
            <p:nvPr/>
          </p:nvSpPr>
          <p:spPr>
            <a:xfrm>
              <a:off x="3663315" y="4513465"/>
              <a:ext cx="720090" cy="411480"/>
            </a:xfrm>
            <a:prstGeom prst="down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685800">
                <a:buClrTx/>
              </a:pPr>
              <a:endParaRPr lang="en-US" sz="1350" kern="1200">
                <a:solidFill>
                  <a:prstClr val="black"/>
                </a:solidFill>
                <a:latin typeface="Arial" panose="020B0604020202020204"/>
              </a:endParaRPr>
            </a:p>
          </p:txBody>
        </p:sp>
      </p:grp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21B5B92A-6891-B88F-3890-17B1D62C827D}"/>
              </a:ext>
            </a:extLst>
          </p:cNvPr>
          <p:cNvSpPr txBox="1">
            <a:spLocks/>
          </p:cNvSpPr>
          <p:nvPr/>
        </p:nvSpPr>
        <p:spPr>
          <a:xfrm>
            <a:off x="7024546" y="4944783"/>
            <a:ext cx="2057400" cy="203443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defTabSz="685800">
              <a:buClrTx/>
            </a:pPr>
            <a:fld id="{85EDAE85-9139-42B6-AB94-74CAB4941ED5}" type="slidenum">
              <a:rPr lang="en-US" sz="1100" b="1" kern="12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algn="r" defTabSz="685800">
                <a:buClrTx/>
              </a:pPr>
              <a:t>18</a:t>
            </a:fld>
            <a:endParaRPr lang="en-US" sz="1100" b="1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180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BF22C-E1A7-7A28-A709-E8F373243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FF888E-E0FD-3B70-6E96-D0ECA4F6D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529720"/>
          </a:xfrm>
        </p:spPr>
        <p:txBody>
          <a:bodyPr/>
          <a:lstStyle/>
          <a:p>
            <a:r>
              <a:rPr lang="en-US" b="1" dirty="0"/>
              <a:t>TMIP-EMAT Key Features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FCCAF2-7526-6AE4-B550-733F87068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62182"/>
            <a:ext cx="4166870" cy="3570437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Explore model capabilities</a:t>
            </a:r>
          </a:p>
          <a:p>
            <a:r>
              <a:rPr lang="en-US" dirty="0"/>
              <a:t>Explore scenarios</a:t>
            </a:r>
          </a:p>
          <a:p>
            <a:r>
              <a:rPr lang="en-US" dirty="0"/>
              <a:t>Test model sensitivity</a:t>
            </a:r>
          </a:p>
          <a:p>
            <a:pPr marL="13970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8EE635-784D-175D-F65E-AE9F8CBF28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861682" y="1203702"/>
            <a:ext cx="1946275" cy="19462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D67B70-920C-93FC-0AD2-FB8F421560D1}"/>
              </a:ext>
            </a:extLst>
          </p:cNvPr>
          <p:cNvSpPr txBox="1"/>
          <p:nvPr/>
        </p:nvSpPr>
        <p:spPr>
          <a:xfrm>
            <a:off x="5036171" y="3187272"/>
            <a:ext cx="3810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hlinkClick r:id="rId4"/>
              </a:rPr>
              <a:t>https://tmip-emat.github.io</a:t>
            </a:r>
            <a:r>
              <a:rPr lang="en-US" sz="2400" dirty="0"/>
              <a:t> 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6C8EA92-5520-F6A4-7ED7-0483F0C72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24546" y="4944783"/>
            <a:ext cx="2057400" cy="203443"/>
          </a:xfrm>
        </p:spPr>
        <p:txBody>
          <a:bodyPr/>
          <a:lstStyle/>
          <a:p>
            <a:pPr defTabSz="685800">
              <a:buClrTx/>
            </a:pPr>
            <a:fld id="{85EDAE85-9139-42B6-AB94-74CAB4941ED5}" type="slidenum">
              <a:rPr lang="en-US" kern="120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685800">
                <a:buClrTx/>
              </a:pPr>
              <a:t>19</a:t>
            </a:fld>
            <a:endParaRPr lang="en-US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7465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DE4E5-531B-C53A-3457-88CD29ADC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</p:spPr>
        <p:txBody>
          <a:bodyPr/>
          <a:lstStyle/>
          <a:p>
            <a:r>
              <a:rPr lang="en-US" dirty="0"/>
              <a:t>Modern Modeling Challenges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6A189-6DB6-1B45-EEDE-384E7E92F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dirty="0"/>
              <a:t>Improving models continues to be a difficult process.</a:t>
            </a:r>
          </a:p>
          <a:p>
            <a:pPr>
              <a:spcAft>
                <a:spcPts val="0"/>
              </a:spcAft>
            </a:pPr>
            <a:r>
              <a:rPr lang="en-US" dirty="0"/>
              <a:t>Human behavior is a messy mystery</a:t>
            </a:r>
          </a:p>
          <a:p>
            <a:pPr lvl="1">
              <a:spcAft>
                <a:spcPts val="0"/>
              </a:spcAft>
            </a:pPr>
            <a:r>
              <a:rPr lang="en-US" dirty="0"/>
              <a:t>Especially when circumstances shift rapidly and dramatically (e.g. COVID)</a:t>
            </a:r>
          </a:p>
          <a:p>
            <a:pPr>
              <a:spcAft>
                <a:spcPts val="0"/>
              </a:spcAft>
            </a:pPr>
            <a:r>
              <a:rPr lang="en-US" dirty="0"/>
              <a:t>Too much data, too hard to make sense of</a:t>
            </a:r>
          </a:p>
          <a:p>
            <a:pPr>
              <a:spcAft>
                <a:spcPts val="0"/>
              </a:spcAft>
            </a:pPr>
            <a:r>
              <a:rPr lang="en-US" dirty="0"/>
              <a:t>Artificial intelligence</a:t>
            </a:r>
          </a:p>
          <a:p>
            <a:pPr lvl="1">
              <a:spcAft>
                <a:spcPts val="0"/>
              </a:spcAft>
            </a:pPr>
            <a:r>
              <a:rPr lang="en-US" dirty="0"/>
              <a:t>Can give us a greater ability to mine data and our opinions about data</a:t>
            </a:r>
          </a:p>
          <a:p>
            <a:pPr lvl="1">
              <a:spcAft>
                <a:spcPts val="0"/>
              </a:spcAft>
            </a:pPr>
            <a:r>
              <a:rPr lang="en-US" dirty="0"/>
              <a:t>Tells us less than ever about how our future planning actions might lead to future outcomes.</a:t>
            </a:r>
          </a:p>
          <a:p>
            <a:pPr>
              <a:spcAft>
                <a:spcPts val="0"/>
              </a:spcAft>
            </a:pPr>
            <a:r>
              <a:rPr lang="en-US" dirty="0"/>
              <a:t>Yet all is not lost!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09EBD-AE76-57CA-A569-74657C52F88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</p:spPr>
        <p:txBody>
          <a:bodyPr/>
          <a:lstStyle/>
          <a:p>
            <a:pPr lvl="0"/>
            <a:fld id="{00000000-1234-1234-1234-123412341234}" type="slidenum">
              <a:rPr lang="en" smtClean="0"/>
              <a:pPr lvl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64037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86B4A-9F0E-87A6-6507-83920F222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Conclusion: How to do Models “Right”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D5C6E-8211-66E7-CEAC-7E13CEF08A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Understand your problem with simple metrics</a:t>
            </a:r>
          </a:p>
          <a:p>
            <a:r>
              <a:rPr lang="en-US" dirty="0"/>
              <a:t>Understand what your model does and doesn’t do</a:t>
            </a:r>
          </a:p>
          <a:p>
            <a:r>
              <a:rPr lang="en-US" dirty="0"/>
              <a:t>Carefully document why the model is believable</a:t>
            </a:r>
          </a:p>
          <a:p>
            <a:r>
              <a:rPr lang="en-US" dirty="0"/>
              <a:t>Think in terms of offering “backstops” and “ballparks” rather than a certain future (especially early in planning)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4192E1-DBE5-301B-776C-4977AD15B45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6706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84">
          <a:extLst>
            <a:ext uri="{FF2B5EF4-FFF2-40B4-BE49-F238E27FC236}">
              <a16:creationId xmlns:a16="http://schemas.microsoft.com/office/drawing/2014/main" id="{A297DB17-236E-B3ED-E7E1-DE9B34FBD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F660912-458D-4E94-0E2E-E7E00E3C3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12516"/>
            <a:ext cx="8520600" cy="572700"/>
          </a:xfrm>
        </p:spPr>
        <p:txBody>
          <a:bodyPr/>
          <a:lstStyle/>
          <a:p>
            <a:r>
              <a:rPr lang="en-US" b="1" dirty="0"/>
              <a:t>What We Use Models For (S-T-O-RM Diagram)</a:t>
            </a:r>
          </a:p>
        </p:txBody>
      </p:sp>
      <p:pic>
        <p:nvPicPr>
          <p:cNvPr id="7" name="Google Shape;185;p33">
            <a:extLst>
              <a:ext uri="{FF2B5EF4-FFF2-40B4-BE49-F238E27FC236}">
                <a16:creationId xmlns:a16="http://schemas.microsoft.com/office/drawing/2014/main" id="{164CA9FA-66E3-A200-B2A2-2B79A20A201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12787"/>
          <a:stretch/>
        </p:blipFill>
        <p:spPr>
          <a:xfrm>
            <a:off x="443346" y="874336"/>
            <a:ext cx="6605086" cy="368323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4251F90-FF89-BAD2-1CC1-86AC4510CB66}"/>
              </a:ext>
            </a:extLst>
          </p:cNvPr>
          <p:cNvSpPr txBox="1"/>
          <p:nvPr/>
        </p:nvSpPr>
        <p:spPr>
          <a:xfrm>
            <a:off x="5043055" y="4592799"/>
            <a:ext cx="18758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Source: Oregon DOT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0D38259-8B31-6EF7-B823-FC815FDB8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24546" y="4944783"/>
            <a:ext cx="2057400" cy="203443"/>
          </a:xfrm>
        </p:spPr>
        <p:txBody>
          <a:bodyPr/>
          <a:lstStyle/>
          <a:p>
            <a:pPr defTabSz="685800">
              <a:buClrTx/>
            </a:pPr>
            <a:fld id="{85EDAE85-9139-42B6-AB94-74CAB4941ED5}" type="slidenum">
              <a:rPr lang="en-US" kern="120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685800">
                <a:buClrTx/>
              </a:pPr>
              <a:t>3</a:t>
            </a:fld>
            <a:endParaRPr lang="en-US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0774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D8E5F-6756-7009-A858-73607D803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Recognize </a:t>
            </a:r>
            <a:r>
              <a:rPr lang="en-US" baseline="0" dirty="0"/>
              <a:t>a Good Model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F84CB4-BBDD-B3BD-32EC-64E7B24478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Verification</a:t>
            </a:r>
          </a:p>
          <a:p>
            <a:pPr lvl="1"/>
            <a:r>
              <a:rPr lang="en-US" dirty="0"/>
              <a:t>Does the model do what you think it does?</a:t>
            </a:r>
          </a:p>
          <a:p>
            <a:r>
              <a:rPr lang="en-US" dirty="0"/>
              <a:t>Validation</a:t>
            </a:r>
          </a:p>
          <a:p>
            <a:pPr lvl="1"/>
            <a:r>
              <a:rPr lang="en-US" dirty="0"/>
              <a:t>Can it reproduce independent data (not used to estimate or calibrate)?</a:t>
            </a:r>
          </a:p>
          <a:p>
            <a:r>
              <a:rPr lang="en-US" dirty="0"/>
              <a:t>Acceptance</a:t>
            </a:r>
          </a:p>
          <a:p>
            <a:pPr lvl="1"/>
            <a:r>
              <a:rPr lang="en-US" dirty="0"/>
              <a:t>Does it generate useful information relative to the decisions it will support?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3B3DD-7669-3483-5712-5C817666B4A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BB9E71-7127-E984-3B1E-5596661D5C0E}"/>
              </a:ext>
            </a:extLst>
          </p:cNvPr>
          <p:cNvSpPr txBox="1"/>
          <p:nvPr/>
        </p:nvSpPr>
        <p:spPr>
          <a:xfrm>
            <a:off x="5644592" y="4303505"/>
            <a:ext cx="2827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https://www.cto.mil/sea/vva_rpg/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906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9D077-45D3-A5FE-B82B-1A6BBDEBC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</a:t>
            </a:r>
            <a:r>
              <a:rPr lang="en-US" baseline="0" dirty="0"/>
              <a:t> the Usefulness of a Model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E77AB-AAF6-285A-250E-0A80A0BE6C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Understand the decisions the model will support</a:t>
            </a:r>
          </a:p>
          <a:p>
            <a:pPr lvl="1"/>
            <a:r>
              <a:rPr lang="en-US" dirty="0"/>
              <a:t>What are the goals?</a:t>
            </a:r>
          </a:p>
          <a:p>
            <a:pPr lvl="1"/>
            <a:r>
              <a:rPr lang="en-US" dirty="0"/>
              <a:t>What are the challenges to reaching those goals?</a:t>
            </a:r>
          </a:p>
          <a:p>
            <a:pPr lvl="1"/>
            <a:r>
              <a:rPr lang="en-US" dirty="0"/>
              <a:t>How do we address the challenges?</a:t>
            </a:r>
          </a:p>
          <a:p>
            <a:r>
              <a:rPr lang="en-US" dirty="0"/>
              <a:t>Quantify the responses to those questions</a:t>
            </a:r>
          </a:p>
          <a:p>
            <a:r>
              <a:rPr lang="en-US" dirty="0"/>
              <a:t>Performance-Based Planning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BFBA4-451E-0ABD-ADA8-40741CA988A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95EA2F-49EA-51CA-2D40-84D8957E948B}"/>
              </a:ext>
            </a:extLst>
          </p:cNvPr>
          <p:cNvSpPr txBox="1"/>
          <p:nvPr/>
        </p:nvSpPr>
        <p:spPr>
          <a:xfrm>
            <a:off x="2537883" y="3898037"/>
            <a:ext cx="45847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http://www.fhwa.dot.gov/planning/performance_based_planning/pbpp_guidebook/pbppguidebook.pdf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9573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10" y="1901227"/>
            <a:ext cx="6572780" cy="2731495"/>
          </a:xfrm>
          <a:noFill/>
        </p:spPr>
        <p:txBody>
          <a:bodyPr/>
          <a:lstStyle/>
          <a:p>
            <a:r>
              <a:rPr lang="en-US" dirty="0"/>
              <a:t>Evaluate measurable outcomes relative to a target</a:t>
            </a:r>
          </a:p>
          <a:p>
            <a:r>
              <a:rPr lang="en-US" dirty="0"/>
              <a:t>Then do things to get closer</a:t>
            </a:r>
          </a:p>
          <a:p>
            <a:endParaRPr lang="en-US" dirty="0"/>
          </a:p>
          <a:p>
            <a:r>
              <a:rPr lang="en-US" dirty="0"/>
              <a:t>Measurable – “What is it?”</a:t>
            </a:r>
          </a:p>
          <a:p>
            <a:r>
              <a:rPr lang="en-US" dirty="0"/>
              <a:t>Target – “What does it mean?”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Performance-Based Planning:</a:t>
            </a:r>
            <a:br>
              <a:rPr lang="en-US" b="1" dirty="0"/>
            </a:br>
            <a:r>
              <a:rPr lang="en-US" b="1" dirty="0"/>
              <a:t>Definition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707" y="2693470"/>
            <a:ext cx="1782914" cy="1147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037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93AB6-53BD-A7B2-8627-C3FD87B09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Performance-Based</a:t>
            </a:r>
            <a:r>
              <a:rPr lang="en-US" baseline="0" dirty="0"/>
              <a:t> Modeling (1)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957EB-C1B8-1269-5384-8023F8729F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goal of a model is NOT to reproduce “reality” (whatever </a:t>
            </a:r>
            <a:r>
              <a:rPr lang="en-US" i="1" dirty="0"/>
              <a:t>that</a:t>
            </a:r>
            <a:r>
              <a:rPr lang="en-US" dirty="0"/>
              <a:t> is!)</a:t>
            </a:r>
          </a:p>
          <a:p>
            <a:r>
              <a:rPr lang="en-US" dirty="0"/>
              <a:t>The goal is to estimate performance measures under new conditions</a:t>
            </a:r>
          </a:p>
          <a:p>
            <a:endParaRPr lang="en-US" dirty="0"/>
          </a:p>
          <a:p>
            <a:r>
              <a:rPr lang="en-US" dirty="0"/>
              <a:t>Things that can go wrong:</a:t>
            </a:r>
          </a:p>
          <a:p>
            <a:pPr lvl="1"/>
            <a:r>
              <a:rPr lang="en-US" dirty="0"/>
              <a:t>Excessive volume of output</a:t>
            </a:r>
          </a:p>
          <a:p>
            <a:pPr lvl="1"/>
            <a:r>
              <a:rPr lang="en-US" dirty="0"/>
              <a:t>Excessive precision</a:t>
            </a:r>
          </a:p>
          <a:p>
            <a:pPr lvl="1"/>
            <a:r>
              <a:rPr lang="en-US" dirty="0"/>
              <a:t>Sense of “immutable destiny”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7A3C16-B0CA-10C5-8F6F-ACB598FFB87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78472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E9088-F191-D6A4-FC32-88BBE0041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A8CA4-6D99-EB7D-3F65-4A7155626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Performance-Based</a:t>
            </a:r>
            <a:r>
              <a:rPr lang="en-US" baseline="0" dirty="0"/>
              <a:t> Modeling (2)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2306E-9FA2-56C7-2792-21009D39B6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to get it right</a:t>
            </a:r>
          </a:p>
          <a:p>
            <a:pPr lvl="1"/>
            <a:r>
              <a:rPr lang="en-US" dirty="0"/>
              <a:t>Model estimates </a:t>
            </a:r>
            <a:r>
              <a:rPr lang="en-US" b="1" dirty="0"/>
              <a:t>comprehensible metrics</a:t>
            </a:r>
          </a:p>
          <a:p>
            <a:pPr lvl="1"/>
            <a:r>
              <a:rPr lang="en-US" dirty="0"/>
              <a:t>Model </a:t>
            </a:r>
            <a:r>
              <a:rPr lang="en-US" b="1" dirty="0"/>
              <a:t>transparently </a:t>
            </a:r>
            <a:r>
              <a:rPr lang="en-US" dirty="0"/>
              <a:t>responds to changed inputs</a:t>
            </a:r>
          </a:p>
          <a:p>
            <a:pPr lvl="1"/>
            <a:r>
              <a:rPr lang="en-US" dirty="0"/>
              <a:t>Model allows </a:t>
            </a:r>
            <a:r>
              <a:rPr lang="en-US" b="1" dirty="0"/>
              <a:t>comparison </a:t>
            </a:r>
            <a:r>
              <a:rPr lang="en-US" dirty="0"/>
              <a:t>of alternatives (“exploration”)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91F0E4-4575-45BC-6081-4594728E6A2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28524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FDC42-BD71-265C-34FB-173D96858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Comfortable with Decisions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01D968-F450-E0AD-4839-3EA778319C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 will be unhappy, and why?</a:t>
            </a:r>
          </a:p>
          <a:p>
            <a:r>
              <a:rPr lang="en-US" dirty="0"/>
              <a:t>Have we missed anything (inputs, responses, sensitivity)</a:t>
            </a:r>
          </a:p>
          <a:p>
            <a:r>
              <a:rPr lang="en-US" dirty="0"/>
              <a:t>Are the results believable?</a:t>
            </a:r>
          </a:p>
          <a:p>
            <a:r>
              <a:rPr lang="en-US" dirty="0"/>
              <a:t>Are the results explainable?</a:t>
            </a:r>
          </a:p>
          <a:p>
            <a:r>
              <a:rPr lang="en-US" dirty="0"/>
              <a:t>Do we understand the model’s limits?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576C4-DC6F-EDE5-1FB6-9717BDF3922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20035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16f00c2e-ac5c-418b-9f13-a0771dbd417d">4HW4TCSTF457-1974726734-460</_dlc_DocId>
    <_dlc_DocIdUrl xmlns="16f00c2e-ac5c-418b-9f13-a0771dbd417d">
      <Url>http://spmain.volpe.dot.gov/technical2/V-322/VisionEval/_layouts/DocIdRedir.aspx?ID=4HW4TCSTF457-1974726734-460</Url>
      <Description>4HW4TCSTF457-1974726734-460</Description>
    </_dlc_DocIdUrl>
    <Meeting_x0020_Date xmlns="95b28682-a189-41cc-9993-d48032473616">2025-11-20T05:00:00+00:00</Meeting_x0020_Date>
    <Group_x0020_Meeting xmlns="95b28682-a189-41cc-9993-d48032473616">2025 11/20</Group_x0020_Meeting>
    <URL xmlns="http://schemas.microsoft.com/sharepoint/v3">
      <Url xsi:nil="true"/>
      <Description xsi:nil="true"/>
    </URL>
  </documentManagement>
</p:properties>
</file>

<file path=customXml/item2.xml><?xml version="1.0" encoding="utf-8"?>
<?mso-contentType ?>
<SharedContentType xmlns="Microsoft.SharePoint.Taxonomy.ContentTypeSync" SourceId="7ef604a7-ebc4-47af-96e9-7f1ad444f50a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E73C6950FD8846A1206516366F16FA" ma:contentTypeVersion="15" ma:contentTypeDescription="Create a new document." ma:contentTypeScope="" ma:versionID="885c196eb5a5c8bf536e12e68d22a870">
  <xsd:schema xmlns:xsd="http://www.w3.org/2001/XMLSchema" xmlns:xs="http://www.w3.org/2001/XMLSchema" xmlns:p="http://schemas.microsoft.com/office/2006/metadata/properties" xmlns:ns1="http://schemas.microsoft.com/sharepoint/v3" xmlns:ns2="95b28682-a189-41cc-9993-d48032473616" xmlns:ns3="16f00c2e-ac5c-418b-9f13-a0771dbd417d" targetNamespace="http://schemas.microsoft.com/office/2006/metadata/properties" ma:root="true" ma:fieldsID="6de9a015e19cd849e9228885e28edac4" ns1:_="" ns2:_="" ns3:_="">
    <xsd:import namespace="http://schemas.microsoft.com/sharepoint/v3"/>
    <xsd:import namespace="95b28682-a189-41cc-9993-d48032473616"/>
    <xsd:import namespace="16f00c2e-ac5c-418b-9f13-a0771dbd417d"/>
    <xsd:element name="properties">
      <xsd:complexType>
        <xsd:sequence>
          <xsd:element name="documentManagement">
            <xsd:complexType>
              <xsd:all>
                <xsd:element ref="ns2:Meeting_x0020_Date"/>
                <xsd:element ref="ns2:Group_x0020_Meeting"/>
                <xsd:element ref="ns3:_dlc_DocId" minOccurs="0"/>
                <xsd:element ref="ns3:_dlc_DocIdUrl" minOccurs="0"/>
                <xsd:element ref="ns3:_dlc_DocIdPersistId" minOccurs="0"/>
                <xsd:element ref="ns1:URL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URL" ma:index="13" nillable="true" ma:displayName="URL" ma:internalName="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b28682-a189-41cc-9993-d48032473616" elementFormDefault="qualified">
    <xsd:import namespace="http://schemas.microsoft.com/office/2006/documentManagement/types"/>
    <xsd:import namespace="http://schemas.microsoft.com/office/infopath/2007/PartnerControls"/>
    <xsd:element name="Meeting_x0020_Date" ma:index="8" ma:displayName="Meeting Date" ma:format="DateOnly" ma:internalName="Meeting_x0020_Date">
      <xsd:simpleType>
        <xsd:restriction base="dms:DateTime"/>
      </xsd:simpleType>
    </xsd:element>
    <xsd:element name="Group_x0020_Meeting" ma:index="9" ma:displayName="Group Meeting" ma:internalName="Group_x0020_Meeting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f00c2e-ac5c-418b-9f13-a0771dbd417d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C1AA8BA1-8E73-445C-A1A4-B2F7F498A67B}">
  <ds:schemaRefs>
    <ds:schemaRef ds:uri="d2ad7776-097a-4950-a92a-45d7e2fb351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65BDBAF-DEEA-4F6A-A7E9-0840B5B3E81C}"/>
</file>

<file path=customXml/itemProps3.xml><?xml version="1.0" encoding="utf-8"?>
<ds:datastoreItem xmlns:ds="http://schemas.openxmlformats.org/officeDocument/2006/customXml" ds:itemID="{7F06B0BF-4CAC-4E19-9E10-8F834D9A942B}"/>
</file>

<file path=customXml/itemProps4.xml><?xml version="1.0" encoding="utf-8"?>
<ds:datastoreItem xmlns:ds="http://schemas.openxmlformats.org/officeDocument/2006/customXml" ds:itemID="{EA8E753A-73E6-418F-B910-CEF3EB7C2CF8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77780BF-09A2-480B-81EC-A449C65A3373}"/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941</Words>
  <Application>Microsoft Office PowerPoint</Application>
  <PresentationFormat>On-screen Show (16:9)</PresentationFormat>
  <Paragraphs>161</Paragraphs>
  <Slides>20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Wingdings</vt:lpstr>
      <vt:lpstr>Arial</vt:lpstr>
      <vt:lpstr>Office Theme</vt:lpstr>
      <vt:lpstr>Meeting Modern Modeling Challenges </vt:lpstr>
      <vt:lpstr>Modern Modeling Challenges</vt:lpstr>
      <vt:lpstr>What We Use Models For (S-T-O-RM Diagram)</vt:lpstr>
      <vt:lpstr>How to Recognize a Good Model</vt:lpstr>
      <vt:lpstr>Evaluating the Usefulness of a Model</vt:lpstr>
      <vt:lpstr>Performance-Based Planning: Definition</vt:lpstr>
      <vt:lpstr>Performance-Based Modeling (1)</vt:lpstr>
      <vt:lpstr>Performance-Based Modeling (2)</vt:lpstr>
      <vt:lpstr>Getting Comfortable with Decisions</vt:lpstr>
      <vt:lpstr>Modeling Approaches: Correlation Models</vt:lpstr>
      <vt:lpstr>Modeling Approaches: Explanatory Models</vt:lpstr>
      <vt:lpstr>Modeling Approaches: Pattern Extraction</vt:lpstr>
      <vt:lpstr>The Peril of “Big Models”</vt:lpstr>
      <vt:lpstr>Exploratory Models</vt:lpstr>
      <vt:lpstr>VisionEval Strategic Modeling System</vt:lpstr>
      <vt:lpstr>VisionEval Performance Measures</vt:lpstr>
      <vt:lpstr>VisionEval Key Features</vt:lpstr>
      <vt:lpstr>TMIP-EMAT</vt:lpstr>
      <vt:lpstr>TMIP-EMAT Key Features</vt:lpstr>
      <vt:lpstr>Conclusion: How to do Models “Right”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VisionEval Training</dc:title>
  <dc:creator>Raw, Jeremy (FHWA)</dc:creator>
  <cp:lastModifiedBy>Sally Norton</cp:lastModifiedBy>
  <cp:revision>11</cp:revision>
  <dcterms:modified xsi:type="dcterms:W3CDTF">2025-11-19T16:28:25Z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0x01010011E73C6950FD8846A1206516366F16FA</vt:lpwstr>
  </property>
  <property fmtid="{D5CDD505-2E9C-101B-9397-08002B2CF9AE}" pid="3" name="_dlc_DocIdItemGuid">
    <vt:lpwstr>4f13fb9c-3af1-417d-97b6-4a4e331ee603</vt:lpwstr>
  </property>
  <property fmtid="{D5CDD505-2E9C-101B-9397-08002B2CF9AE}" pid="4" name="Order">
    <vt:r8>23600</vt:r8>
  </property>
</Properties>
</file>